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60" r:id="rId3"/>
    <p:sldId id="258" r:id="rId4"/>
    <p:sldId id="262" r:id="rId5"/>
    <p:sldId id="263" r:id="rId6"/>
    <p:sldId id="299" r:id="rId7"/>
    <p:sldId id="264" r:id="rId8"/>
    <p:sldId id="300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301" r:id="rId20"/>
    <p:sldId id="277" r:id="rId21"/>
    <p:sldId id="302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303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8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https://commons.wikimedia.org/wiki/File:Magic_wand.svg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3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CMSC201</a:t>
            </a:r>
            <a:br>
              <a:rPr lang="en-US" altLang="en-US" dirty="0" smtClean="0"/>
            </a:br>
            <a:r>
              <a:rPr lang="en-US" altLang="en-US" dirty="0" smtClean="0"/>
              <a:t> Computer Science I for Majors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Lecture 04 –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Operators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  <a:p>
            <a:r>
              <a:rPr lang="en-US" dirty="0"/>
              <a:t>Comparison (Relational) Operators</a:t>
            </a:r>
          </a:p>
          <a:p>
            <a:r>
              <a:rPr lang="en-US" dirty="0"/>
              <a:t>Assignment Operators</a:t>
            </a:r>
          </a:p>
          <a:p>
            <a:r>
              <a:rPr lang="en-US" dirty="0"/>
              <a:t>Logical Operators</a:t>
            </a:r>
          </a:p>
          <a:p>
            <a:r>
              <a:rPr lang="en-US" dirty="0"/>
              <a:t>Bitwise Operators</a:t>
            </a:r>
          </a:p>
          <a:p>
            <a:r>
              <a:rPr lang="en-US" dirty="0"/>
              <a:t>Membership Operators</a:t>
            </a:r>
          </a:p>
          <a:p>
            <a:r>
              <a:rPr lang="en-US" dirty="0"/>
              <a:t>Identity Operators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511841" y="1671571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focus of today’s lecture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06114" y="2041937"/>
            <a:ext cx="3705727" cy="46063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2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– Addition &amp;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“Lowest” priority in the order of operations</a:t>
            </a:r>
          </a:p>
          <a:p>
            <a:pPr lvl="1"/>
            <a:r>
              <a:rPr lang="en-US" sz="3200" dirty="0" smtClean="0"/>
              <a:t>Can only change this with parentheses</a:t>
            </a:r>
          </a:p>
          <a:p>
            <a:r>
              <a:rPr lang="en-US" dirty="0" smtClean="0"/>
              <a:t>Function as they normally do</a:t>
            </a:r>
          </a:p>
          <a:p>
            <a:pPr lvl="3"/>
            <a:endParaRPr lang="en-US" dirty="0"/>
          </a:p>
          <a:p>
            <a:r>
              <a:rPr lang="en-US" dirty="0" smtClean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cash = cash - bills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+ 7) / 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((2 + 4) * 5) / (9 - 6) 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56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26364"/>
            <a:ext cx="8686800" cy="1143000"/>
          </a:xfrm>
        </p:spPr>
        <p:txBody>
          <a:bodyPr/>
          <a:lstStyle/>
          <a:p>
            <a:r>
              <a:rPr lang="en-US" dirty="0" smtClean="0"/>
              <a:t>Operators – Multiplication &amp;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priority in the order of operations </a:t>
            </a:r>
            <a:br>
              <a:rPr lang="en-US" dirty="0" smtClean="0"/>
            </a:br>
            <a:r>
              <a:rPr lang="en-US" dirty="0" smtClean="0"/>
              <a:t>than addition and subtraction</a:t>
            </a:r>
          </a:p>
          <a:p>
            <a:r>
              <a:rPr lang="en-US" dirty="0" smtClean="0"/>
              <a:t>Function as they normally do</a:t>
            </a:r>
          </a:p>
          <a:p>
            <a:pPr lvl="3"/>
            <a:endParaRPr lang="en-US" dirty="0"/>
          </a:p>
          <a:p>
            <a:r>
              <a:rPr lang="en-US" dirty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 = subtotal * 0.06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area = PI * (radius * radius)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totalDays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hours / 24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63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– Integer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46168" cy="4156799"/>
          </a:xfrm>
        </p:spPr>
        <p:txBody>
          <a:bodyPr/>
          <a:lstStyle/>
          <a:p>
            <a:r>
              <a:rPr lang="en-US" dirty="0" smtClean="0"/>
              <a:t>Reminder: integers (or </a:t>
            </a:r>
            <a:r>
              <a:rPr lang="en-US" dirty="0" err="1" smtClean="0"/>
              <a:t>ints</a:t>
            </a:r>
            <a:r>
              <a:rPr lang="en-US" dirty="0" smtClean="0"/>
              <a:t>) are </a:t>
            </a:r>
            <a:r>
              <a:rPr lang="en-US" b="1" dirty="0" smtClean="0"/>
              <a:t>whole numbers</a:t>
            </a:r>
          </a:p>
          <a:p>
            <a:pPr lvl="1"/>
            <a:r>
              <a:rPr lang="en-US" sz="3200" dirty="0" smtClean="0"/>
              <a:t>What do you think integer division is?</a:t>
            </a:r>
            <a:endParaRPr lang="en-US" sz="3200" dirty="0"/>
          </a:p>
          <a:p>
            <a:pPr lvl="3"/>
            <a:endParaRPr lang="en-US" dirty="0" smtClean="0"/>
          </a:p>
          <a:p>
            <a:r>
              <a:rPr lang="en-US" dirty="0" smtClean="0"/>
              <a:t>Remember division in grade school?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Integer division is</a:t>
            </a:r>
          </a:p>
          <a:p>
            <a:pPr lvl="1"/>
            <a:r>
              <a:rPr lang="en-US" dirty="0" smtClean="0"/>
              <a:t>Division done without decimals</a:t>
            </a:r>
          </a:p>
          <a:p>
            <a:pPr lvl="1"/>
            <a:r>
              <a:rPr lang="en-US" dirty="0" smtClean="0"/>
              <a:t>And the remainder is discarded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111" y="3636377"/>
            <a:ext cx="1333500" cy="242887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714764" y="3588249"/>
            <a:ext cx="540164" cy="37510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4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Integer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 division uses double slashes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/  5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// 5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  8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// 8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// 17 // 5 =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078753" y="3489165"/>
            <a:ext cx="3080084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1.4</a:t>
            </a:r>
          </a:p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0.25</a:t>
            </a: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829" y="5978884"/>
            <a:ext cx="343639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evaluate from left to right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31758" y="6209716"/>
            <a:ext cx="3217071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10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–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“modulo” or “modulus”</a:t>
            </a:r>
          </a:p>
          <a:p>
            <a:pPr lvl="3"/>
            <a:endParaRPr lang="en-US" sz="1400" dirty="0"/>
          </a:p>
          <a:p>
            <a:r>
              <a:rPr lang="en-US" dirty="0" smtClean="0"/>
              <a:t>Example: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17 % 5 = 2</a:t>
            </a:r>
          </a:p>
          <a:p>
            <a:pPr lvl="1"/>
            <a:r>
              <a:rPr lang="en-US" dirty="0" smtClean="0"/>
              <a:t>What do you think mod does?</a:t>
            </a:r>
          </a:p>
          <a:p>
            <a:pPr lvl="3"/>
            <a:endParaRPr lang="en-US" sz="1400" dirty="0" smtClean="0"/>
          </a:p>
          <a:p>
            <a:r>
              <a:rPr lang="en-US" dirty="0" smtClean="0"/>
              <a:t>Remember division in grade school?</a:t>
            </a:r>
          </a:p>
          <a:p>
            <a:pPr lvl="3"/>
            <a:endParaRPr lang="en-US" sz="1400" dirty="0" smtClean="0"/>
          </a:p>
          <a:p>
            <a:r>
              <a:rPr lang="en-US" dirty="0" smtClean="0"/>
              <a:t>Modulo gives you the remainder</a:t>
            </a:r>
          </a:p>
          <a:p>
            <a:pPr lvl="1"/>
            <a:r>
              <a:rPr lang="en-US" dirty="0" smtClean="0"/>
              <a:t>The “opposite” of integer division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111" y="3636377"/>
            <a:ext cx="1333500" cy="242887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327120" y="3588248"/>
            <a:ext cx="311555" cy="37510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1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 uses the percent sign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% 5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% 9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17 % 6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22 % 4    =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48692451673 % 2 =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078753" y="3489165"/>
            <a:ext cx="3080084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  1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48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of a modulo operation will always be:</a:t>
            </a:r>
          </a:p>
          <a:p>
            <a:pPr lvl="1"/>
            <a:r>
              <a:rPr lang="en-US" dirty="0" smtClean="0"/>
              <a:t>Positive</a:t>
            </a:r>
          </a:p>
          <a:p>
            <a:pPr lvl="1"/>
            <a:r>
              <a:rPr lang="en-US" dirty="0" smtClean="0"/>
              <a:t>No less than 0</a:t>
            </a:r>
          </a:p>
          <a:p>
            <a:pPr lvl="1"/>
            <a:r>
              <a:rPr lang="en-US" dirty="0" smtClean="0"/>
              <a:t>No more than the divisor minus 1</a:t>
            </a:r>
          </a:p>
          <a:p>
            <a:pPr lvl="3"/>
            <a:endParaRPr lang="en-US" dirty="0"/>
          </a:p>
          <a:p>
            <a:r>
              <a:rPr lang="en-US" sz="2800" dirty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  % 3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21 % 3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13 %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=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417014" y="4930963"/>
            <a:ext cx="3080084" cy="1379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spcBef>
                <a:spcPts val="700"/>
              </a:spcBef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>
              <a:spcBef>
                <a:spcPts val="700"/>
              </a:spcBef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2892" y="5811745"/>
            <a:ext cx="240968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 less than zero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flipH="1" flipV="1">
            <a:off x="3874168" y="5620896"/>
            <a:ext cx="2318724" cy="42168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92892" y="4532451"/>
            <a:ext cx="2409687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 more than the divisor minus 1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3874168" y="4947950"/>
            <a:ext cx="2318724" cy="2169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65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–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“Exponentiation” is just another word for raising one number to the power of another</a:t>
            </a:r>
          </a:p>
          <a:p>
            <a:pPr lvl="3"/>
            <a:endParaRPr lang="en-US" dirty="0"/>
          </a:p>
          <a:p>
            <a:r>
              <a:rPr lang="en-US" dirty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binary8    = 2 ** 8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squareArea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length ** 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cubeVolume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length ** 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squareRoot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** (0.5)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31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in Python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70088"/>
          <a:ext cx="8229600" cy="4145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50695"/>
                <a:gridCol w="56789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Meaning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Addition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Subtraction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Multiplication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Division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Integer division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Modulo</a:t>
                      </a:r>
                      <a:r>
                        <a:rPr lang="en-US" sz="2800" baseline="0" dirty="0" smtClean="0"/>
                        <a:t>  (remainder)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	Exponentiation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1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Rules for naming</a:t>
            </a:r>
          </a:p>
          <a:p>
            <a:pPr lvl="1"/>
            <a:r>
              <a:rPr lang="en-US" dirty="0" smtClean="0"/>
              <a:t>Different types</a:t>
            </a:r>
          </a:p>
          <a:p>
            <a:pPr lvl="1"/>
            <a:r>
              <a:rPr lang="en-US" dirty="0" smtClean="0"/>
              <a:t>How to use them</a:t>
            </a:r>
          </a:p>
          <a:p>
            <a:r>
              <a:rPr lang="en-US" dirty="0" smtClean="0"/>
              <a:t>Printing output to the screen</a:t>
            </a:r>
          </a:p>
          <a:p>
            <a:r>
              <a:rPr lang="en-US" dirty="0" smtClean="0"/>
              <a:t>Getting input from the user</a:t>
            </a:r>
          </a:p>
          <a:p>
            <a:pPr lvl="1"/>
            <a:r>
              <a:rPr lang="en-US" dirty="0" smtClean="0"/>
              <a:t>Mad Libs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73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Expressions are evaluated from left to right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can change this ordering?</a:t>
            </a:r>
          </a:p>
          <a:p>
            <a:pPr lvl="1"/>
            <a:r>
              <a:rPr lang="en-US" dirty="0" smtClean="0"/>
              <a:t>Parentheses!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169563" y="2011653"/>
            <a:ext cx="3372853" cy="59919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 what</a:t>
            </a:r>
            <a:r>
              <a:rPr kumimoji="0" lang="en-US" sz="3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direction?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408451"/>
              </p:ext>
            </p:extLst>
          </p:nvPr>
        </p:nvGraphicFramePr>
        <p:xfrm>
          <a:off x="1572127" y="2636242"/>
          <a:ext cx="6096000" cy="2072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Operator(s)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Priority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highest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lowest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53273" y="3153778"/>
            <a:ext cx="3080084" cy="1564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algn="ctr"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/ 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 %</a:t>
            </a:r>
          </a:p>
          <a:p>
            <a:pPr algn="ctr"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  -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92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in Python</a:t>
            </a:r>
          </a:p>
        </p:txBody>
      </p:sp>
    </p:spTree>
    <p:extLst>
      <p:ext uri="{BB962C8B-B14F-4D97-AF65-F5344CB8AC3E}">
        <p14:creationId xmlns:p14="http://schemas.microsoft.com/office/powerpoint/2010/main" val="40611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different kinds of variables!</a:t>
            </a:r>
          </a:p>
          <a:p>
            <a:pPr lvl="1"/>
            <a:r>
              <a:rPr lang="en-US" sz="3200" dirty="0" smtClean="0"/>
              <a:t>Numbers</a:t>
            </a:r>
            <a:endParaRPr lang="en-US" dirty="0" smtClean="0"/>
          </a:p>
          <a:p>
            <a:pPr lvl="2"/>
            <a:r>
              <a:rPr lang="en-US" sz="3200" dirty="0" smtClean="0"/>
              <a:t>Whole numbers	(Integers)</a:t>
            </a:r>
          </a:p>
          <a:p>
            <a:pPr lvl="2"/>
            <a:r>
              <a:rPr lang="en-US" sz="3200" dirty="0" smtClean="0"/>
              <a:t>Decimals				(Floats)</a:t>
            </a:r>
            <a:endParaRPr lang="en-US" sz="3200" dirty="0"/>
          </a:p>
          <a:p>
            <a:pPr lvl="1"/>
            <a:r>
              <a:rPr lang="en-US" sz="3200" dirty="0" smtClean="0"/>
              <a:t>Booleans (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3200" dirty="0" smtClean="0"/>
              <a:t> and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3200" dirty="0" smtClean="0"/>
              <a:t>)</a:t>
            </a:r>
            <a:endParaRPr lang="en-US" sz="3200" dirty="0"/>
          </a:p>
          <a:p>
            <a:pPr lvl="1"/>
            <a:r>
              <a:rPr lang="en-US" sz="3200" dirty="0"/>
              <a:t>Strings (collections of characters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51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Variable’s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find what type a variable is,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type()</a:t>
            </a:r>
          </a:p>
          <a:p>
            <a:pPr lvl="3"/>
            <a:endParaRPr lang="en-US" dirty="0"/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3.0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'float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65032" y="3502747"/>
            <a:ext cx="3926306" cy="207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"moo"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type(b)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056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Note: Python Interpreter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in class and the slides, you’ll see use of Python’s “interactive” interpreter</a:t>
            </a:r>
          </a:p>
          <a:p>
            <a:pPr lvl="1"/>
            <a:r>
              <a:rPr lang="en-US" dirty="0" smtClean="0"/>
              <a:t>Evaluates each line of code as it’s typed in</a:t>
            </a:r>
            <a:endParaRPr lang="en-US" dirty="0"/>
          </a:p>
          <a:p>
            <a:pPr marL="2743200" lvl="1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print("Hello")</a:t>
            </a:r>
          </a:p>
          <a:p>
            <a:pPr marL="2743200" lvl="1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0" lvl="1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4 + 7</a:t>
            </a:r>
          </a:p>
          <a:p>
            <a:pPr marL="2743200" lvl="1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marL="2743200" lvl="1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lvl="1"/>
            <a:r>
              <a:rPr lang="en-US" dirty="0" smtClean="0"/>
              <a:t>To use the interpreter, enable Python 3, </a:t>
            </a:r>
            <a:br>
              <a:rPr lang="en-US" dirty="0" smtClean="0"/>
            </a:br>
            <a:r>
              <a:rPr lang="en-US" dirty="0" smtClean="0"/>
              <a:t>then type “python” into the command line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03064" y="3737009"/>
            <a:ext cx="283881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is where the user types their code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189638" y="3513070"/>
            <a:ext cx="708591" cy="461449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11260" y="4344035"/>
            <a:ext cx="3023299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lines without a “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” are Python’s response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04355" y="4110087"/>
            <a:ext cx="1606905" cy="467896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87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Division: Floats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686801" cy="4156799"/>
          </a:xfrm>
        </p:spPr>
        <p:txBody>
          <a:bodyPr/>
          <a:lstStyle/>
          <a:p>
            <a:r>
              <a:rPr lang="en-US" dirty="0" smtClean="0"/>
              <a:t>Floats (decimals) and integers (whole numbers) behave in two different ways in Python</a:t>
            </a:r>
          </a:p>
          <a:p>
            <a:pPr lvl="1"/>
            <a:r>
              <a:rPr lang="en-US" dirty="0" smtClean="0"/>
              <a:t>And in many other programming languages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Biggest difference is how division works</a:t>
            </a:r>
          </a:p>
          <a:p>
            <a:pPr lvl="1"/>
            <a:r>
              <a:rPr lang="en-US" dirty="0" smtClean="0"/>
              <a:t>Python 3 automatically performs </a:t>
            </a:r>
            <a:r>
              <a:rPr lang="en-US" dirty="0"/>
              <a:t>decimal </a:t>
            </a:r>
            <a:r>
              <a:rPr lang="en-US" dirty="0" smtClean="0"/>
              <a:t>division</a:t>
            </a:r>
          </a:p>
          <a:p>
            <a:pPr lvl="2"/>
            <a:r>
              <a:rPr lang="en-US" sz="2800" dirty="0" smtClean="0"/>
              <a:t>Have to explicitly call integer division</a:t>
            </a:r>
          </a:p>
          <a:p>
            <a:pPr lvl="1"/>
            <a:r>
              <a:rPr lang="en-US" dirty="0" smtClean="0"/>
              <a:t>Floats also automatically perform decimal division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94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34137" cy="4156799"/>
          </a:xfrm>
        </p:spPr>
        <p:txBody>
          <a:bodyPr/>
          <a:lstStyle/>
          <a:p>
            <a:r>
              <a:rPr lang="en-US" dirty="0" smtClean="0"/>
              <a:t>What do the following expressions evaluate to?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  3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3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3.0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/  3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 /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/  7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// 7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92961" y="2538669"/>
            <a:ext cx="460804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1.3333333333333333</a:t>
            </a: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</a:t>
            </a: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1.0</a:t>
            </a:r>
          </a:p>
          <a:p>
            <a:pPr>
              <a:spcBef>
                <a:spcPts val="700"/>
              </a:spcBef>
            </a:pP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2.6666666666666667</a:t>
            </a: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4.0</a:t>
            </a: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0.7142857142857143</a:t>
            </a:r>
          </a:p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66022" y="4150629"/>
            <a:ext cx="955768" cy="37510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66022" y="5169303"/>
            <a:ext cx="955768" cy="37510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base 10, some numbers are approximated:</a:t>
            </a:r>
          </a:p>
          <a:p>
            <a:pPr lvl="1"/>
            <a:r>
              <a:rPr lang="en-US" dirty="0" smtClean="0"/>
              <a:t>0.66666666666666666666666667…</a:t>
            </a:r>
          </a:p>
          <a:p>
            <a:pPr lvl="1"/>
            <a:r>
              <a:rPr lang="en-US" dirty="0" smtClean="0"/>
              <a:t>3.14159265358979323846264338328…</a:t>
            </a:r>
          </a:p>
          <a:p>
            <a:r>
              <a:rPr lang="en-US" dirty="0" smtClean="0"/>
              <a:t>The same is true for base 2</a:t>
            </a:r>
          </a:p>
          <a:p>
            <a:pPr lvl="1"/>
            <a:r>
              <a:rPr lang="en-US" dirty="0" smtClean="0"/>
              <a:t>0.00011001100110011001100… (0.1 in base 10)</a:t>
            </a:r>
          </a:p>
          <a:p>
            <a:r>
              <a:rPr lang="en-US" dirty="0" smtClean="0"/>
              <a:t>This leads to rounding errors with floats</a:t>
            </a:r>
          </a:p>
          <a:p>
            <a:pPr lvl="1"/>
            <a:r>
              <a:rPr lang="en-US" b="1" dirty="0" smtClean="0"/>
              <a:t>General rule</a:t>
            </a:r>
            <a:r>
              <a:rPr lang="en-US" dirty="0" smtClean="0"/>
              <a:t>: Don’t compare floats for equality after you’ve done division on them!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79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to 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change a value from one type to another using something called </a:t>
            </a:r>
            <a:r>
              <a:rPr lang="en-US" b="1" i="1" dirty="0" smtClean="0"/>
              <a:t>casting</a:t>
            </a:r>
          </a:p>
          <a:p>
            <a:pPr lvl="3"/>
            <a:endParaRPr lang="en-US" dirty="0"/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e = 2.718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(e)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'2.718'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959158" y="3556002"/>
            <a:ext cx="5038928" cy="19389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type you want to cast to, then the variable whose value you want to cast</a:t>
            </a:r>
          </a:p>
          <a:p>
            <a:endParaRPr lang="en-US" sz="2400" dirty="0">
              <a:latin typeface="+mj-lt"/>
              <a:cs typeface="Courier New" panose="02070309020205020404" pitchFamily="49" charset="0"/>
            </a:endParaRPr>
          </a:p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This code means:</a:t>
            </a:r>
            <a:br>
              <a:rPr lang="en-US" sz="2400" dirty="0" smtClean="0">
                <a:latin typeface="+mj-lt"/>
                <a:cs typeface="Courier New" panose="02070309020205020404" pitchFamily="49" charset="0"/>
              </a:rPr>
            </a:br>
            <a:r>
              <a:rPr lang="en-US" sz="2400" i="1" dirty="0" smtClean="0">
                <a:latin typeface="+mj-lt"/>
                <a:cs typeface="Courier New" panose="02070309020205020404" pitchFamily="49" charset="0"/>
              </a:rPr>
              <a:t>“show what e is as an integer”</a:t>
            </a:r>
            <a:endParaRPr lang="en-US" sz="2400" b="1" i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875547" y="4445540"/>
            <a:ext cx="1171159" cy="174586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87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to a Type: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79796" cy="4517689"/>
          </a:xfrm>
        </p:spPr>
        <p:txBody>
          <a:bodyPr/>
          <a:lstStyle/>
          <a:p>
            <a:r>
              <a:rPr lang="en-US" dirty="0" smtClean="0"/>
              <a:t>Casting alone doesn’t change the variable’s type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"201"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201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To make an actual change, you need to </a:t>
            </a:r>
            <a:br>
              <a:rPr lang="en-US" dirty="0" smtClean="0"/>
            </a:br>
            <a:r>
              <a:rPr lang="en-US" dirty="0" smtClean="0"/>
              <a:t>“save” it with the assignment operator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cxnSp>
        <p:nvCxnSpPr>
          <p:cNvPr id="6" name="Straight Arrow Connector 5"/>
          <p:cNvCxnSpPr>
            <a:endCxn id="7" idx="1"/>
          </p:cNvCxnSpPr>
          <p:nvPr/>
        </p:nvCxnSpPr>
        <p:spPr>
          <a:xfrm>
            <a:off x="4319336" y="3200402"/>
            <a:ext cx="926432" cy="18466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45768" y="2969570"/>
            <a:ext cx="255581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cast </a:t>
            </a:r>
            <a:r>
              <a:rPr lang="en-US" sz="2400" dirty="0" err="1" smtClean="0">
                <a:latin typeface="+mj-lt"/>
                <a:cs typeface="Courier New" panose="02070309020205020404" pitchFamily="49" charset="0"/>
              </a:rPr>
              <a:t>courseNum’s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value to an integer</a:t>
            </a:r>
            <a:endParaRPr lang="en-US" sz="2400" b="1" i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>
            <a:endCxn id="13" idx="1"/>
          </p:cNvCxnSpPr>
          <p:nvPr/>
        </p:nvCxnSpPr>
        <p:spPr>
          <a:xfrm>
            <a:off x="3513221" y="4497581"/>
            <a:ext cx="1732546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45767" y="4266748"/>
            <a:ext cx="298383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type is still a string (!?)</a:t>
            </a:r>
            <a:endParaRPr lang="en-US" sz="2400" b="1" i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3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3143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 to a Type: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assignment operator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/>
              <a:t>) to actually change the variable’s type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"201"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courseNum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1613503" y="4916418"/>
            <a:ext cx="2236601" cy="461449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11" idx="1"/>
          </p:cNvCxnSpPr>
          <p:nvPr/>
        </p:nvCxnSpPr>
        <p:spPr>
          <a:xfrm flipH="1">
            <a:off x="3850104" y="4078705"/>
            <a:ext cx="1287379" cy="83771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37483" y="3663206"/>
            <a:ext cx="381401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this is what actually causes the variable’s type to change</a:t>
            </a:r>
            <a:endParaRPr lang="en-US" sz="2400" b="1" i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0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Constants?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Constants are values that are </a:t>
            </a:r>
            <a:r>
              <a:rPr lang="en-US" b="1" u="sng" dirty="0" smtClean="0"/>
              <a:t>not</a:t>
            </a:r>
            <a:r>
              <a:rPr lang="en-US" dirty="0" smtClean="0"/>
              <a:t> generated by the user or by the code</a:t>
            </a:r>
          </a:p>
          <a:p>
            <a:pPr lvl="1"/>
            <a:r>
              <a:rPr lang="en-US" sz="3200" dirty="0" smtClean="0"/>
              <a:t>But are used a great deal in the program</a:t>
            </a:r>
          </a:p>
          <a:p>
            <a:pPr lvl="3"/>
            <a:endParaRPr lang="en-US" dirty="0"/>
          </a:p>
          <a:p>
            <a:r>
              <a:rPr lang="en-US" dirty="0" smtClean="0"/>
              <a:t>Constants should be ALL CAPS with 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dirty="0" smtClean="0"/>
              <a:t>” (underscore) to separate the words</a:t>
            </a:r>
          </a:p>
          <a:p>
            <a:pPr lvl="1"/>
            <a:r>
              <a:rPr lang="en-US" sz="3200" dirty="0" smtClean="0"/>
              <a:t>This follows CMSC 201 Coding Standards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97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the total for a shopping order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MD_TAX   = 0.06</a:t>
            </a:r>
          </a:p>
          <a:p>
            <a:pPr marL="45720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subtotal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 = float(subtotal)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   = subtotal * MD_TAX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= tax + subtotal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("Your total is:", total)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345928" y="2823815"/>
            <a:ext cx="451184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easy to update if tax rate changes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359868" y="4807670"/>
            <a:ext cx="653675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13543" y="4234030"/>
            <a:ext cx="2055043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we know exactly what this number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is</a:t>
            </a:r>
            <a:endParaRPr lang="en-US" sz="2400" b="1" i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01664" y="2562460"/>
            <a:ext cx="1144264" cy="4815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0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“Magic”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“Magic” numbers are numbers used directly in the code – should be replaced with constants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Mathematical numbers (pi, e, etc.)</a:t>
            </a:r>
          </a:p>
          <a:p>
            <a:pPr lvl="1"/>
            <a:r>
              <a:rPr lang="en-US" dirty="0" smtClean="0"/>
              <a:t>Program properties (window size, min and max)</a:t>
            </a:r>
          </a:p>
          <a:p>
            <a:pPr lvl="1"/>
            <a:r>
              <a:rPr lang="en-US" dirty="0" smtClean="0"/>
              <a:t>Important values (tax rate, maximum number of students, credits required to graduate,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wikimedia.org</a:t>
            </a:r>
            <a:endParaRPr lang="en-US" sz="900" dirty="0"/>
          </a:p>
        </p:txBody>
      </p:sp>
      <p:pic>
        <p:nvPicPr>
          <p:cNvPr id="1026" name="Picture 2" descr="https://upload.wikimedia.org/wikipedia/commons/thumb/2/20/Magic_wand.svg/170px-Magic_wand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00478">
            <a:off x="5787890" y="2560637"/>
            <a:ext cx="16192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“Magic” Numbers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94296" cy="4156799"/>
          </a:xfrm>
        </p:spPr>
        <p:txBody>
          <a:bodyPr/>
          <a:lstStyle/>
          <a:p>
            <a:r>
              <a:rPr lang="en-US" dirty="0" smtClean="0"/>
              <a:t>You’re looking at the code for a virtual casino</a:t>
            </a:r>
          </a:p>
          <a:p>
            <a:pPr lvl="1"/>
            <a:r>
              <a:rPr lang="en-US" dirty="0" smtClean="0"/>
              <a:t>You see the number 21</a:t>
            </a:r>
          </a:p>
          <a:p>
            <a:pPr lvl="1"/>
            <a:r>
              <a:rPr lang="en-US" dirty="0" smtClean="0"/>
              <a:t>What does it mean?</a:t>
            </a:r>
          </a:p>
          <a:p>
            <a:pPr lvl="3"/>
            <a:endParaRPr lang="en-US" dirty="0"/>
          </a:p>
          <a:p>
            <a:r>
              <a:rPr lang="en-US" dirty="0" smtClean="0"/>
              <a:t>Blackjack? Drinking age? VIP room numbers?</a:t>
            </a:r>
          </a:p>
          <a:p>
            <a:endParaRPr lang="en-US" dirty="0" smtClean="0"/>
          </a:p>
          <a:p>
            <a:r>
              <a:rPr lang="en-US" dirty="0" smtClean="0"/>
              <a:t>Constants make it easy to update values – why?</a:t>
            </a:r>
          </a:p>
          <a:p>
            <a:pPr lvl="1"/>
            <a:r>
              <a:rPr lang="en-US" dirty="0" smtClean="0"/>
              <a:t>Don’t have to figure out which “21”s to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184846" y="2592263"/>
            <a:ext cx="259549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value &lt; 21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4961" y="4561432"/>
            <a:ext cx="5534078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customerAge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DRINKING_AGE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02568" y="4981076"/>
            <a:ext cx="1949116" cy="0"/>
          </a:xfrm>
          <a:prstGeom prst="straightConnector1">
            <a:avLst/>
          </a:prstGeom>
          <a:ln w="57150">
            <a:solidFill>
              <a:srgbClr val="0070C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92401" y="2982742"/>
            <a:ext cx="903204" cy="0"/>
          </a:xfrm>
          <a:prstGeom prst="straightConnector1">
            <a:avLst/>
          </a:prstGeom>
          <a:ln w="57150">
            <a:solidFill>
              <a:srgbClr val="FF00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80339" y="2438374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4511" y="4467703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1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“Magic”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also have “magic” characters or strings</a:t>
            </a:r>
          </a:p>
          <a:p>
            <a:pPr lvl="1"/>
            <a:r>
              <a:rPr lang="en-US" dirty="0" smtClean="0"/>
              <a:t>Use constants to prevent </a:t>
            </a:r>
            <a:r>
              <a:rPr lang="en-US" u="sng" dirty="0" smtClean="0"/>
              <a:t>any</a:t>
            </a:r>
            <a:r>
              <a:rPr lang="en-US" dirty="0" smtClean="0"/>
              <a:t> “magic” values</a:t>
            </a:r>
          </a:p>
          <a:p>
            <a:r>
              <a:rPr lang="en-US" dirty="0" smtClean="0"/>
              <a:t>For example, a blackjack program that uses </a:t>
            </a:r>
            <a:br>
              <a:rPr lang="en-US" dirty="0" smtClean="0"/>
            </a:br>
            <a:r>
              <a:rPr lang="en-US" dirty="0" smtClean="0"/>
              <a:t>the strings 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 smtClean="0"/>
              <a:t>” for hit, and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” for stay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Which of these options is easier to understand?</a:t>
            </a:r>
          </a:p>
          <a:p>
            <a:pPr lvl="1"/>
            <a:r>
              <a:rPr lang="en-US" dirty="0" smtClean="0"/>
              <a:t>Which is easier to update if it’s needed?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227634" y="4160515"/>
            <a:ext cx="403329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userChoice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"H":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0933" y="4006626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7633" y="4804096"/>
            <a:ext cx="403329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userChoice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HIT: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36869" y="4698336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92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9" grpId="0" animBg="1"/>
      <p:bldP spid="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Constants Really Constant?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90547" cy="4156799"/>
          </a:xfrm>
        </p:spPr>
        <p:txBody>
          <a:bodyPr/>
          <a:lstStyle/>
          <a:p>
            <a:r>
              <a:rPr lang="en-US" dirty="0" smtClean="0"/>
              <a:t>In some languages (like C, C++, and Java), you can create variables that CANNOT be changed</a:t>
            </a:r>
          </a:p>
          <a:p>
            <a:pPr lvl="3"/>
            <a:endParaRPr lang="en-US" dirty="0"/>
          </a:p>
          <a:p>
            <a:r>
              <a:rPr lang="en-US" dirty="0" smtClean="0"/>
              <a:t>This is </a:t>
            </a:r>
            <a:r>
              <a:rPr lang="en-US" u="sng" dirty="0" smtClean="0"/>
              <a:t>not possible</a:t>
            </a:r>
            <a:r>
              <a:rPr lang="en-US" dirty="0" smtClean="0"/>
              <a:t> with Python variables</a:t>
            </a:r>
          </a:p>
          <a:p>
            <a:pPr lvl="1"/>
            <a:r>
              <a:rPr lang="en-US" sz="3200" dirty="0" smtClean="0"/>
              <a:t>Part of why coding standards are so important</a:t>
            </a:r>
          </a:p>
          <a:p>
            <a:pPr lvl="1"/>
            <a:r>
              <a:rPr lang="en-US" sz="3200" dirty="0" smtClean="0"/>
              <a:t>If you see code that changes the value of a variable called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MAX_ENROLL</a:t>
            </a:r>
            <a:r>
              <a:rPr lang="en-US" sz="3200" dirty="0" smtClean="0"/>
              <a:t>, you know that’s a constant, and </a:t>
            </a:r>
            <a:r>
              <a:rPr lang="en-US" sz="3200" i="1" dirty="0" smtClean="0"/>
              <a:t>shouldn’t</a:t>
            </a:r>
            <a:r>
              <a:rPr lang="en-US" sz="3200" dirty="0" smtClean="0"/>
              <a:t> be changed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57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Note: Version of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you run any Python code, you need to tell GL you want to use Python 3 instead: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enable python33 bash</a:t>
            </a:r>
          </a:p>
          <a:p>
            <a:pPr marL="1371600" lvl="3" indent="0">
              <a:buNone/>
            </a:pPr>
            <a:endParaRPr lang="en-US" dirty="0" smtClean="0"/>
          </a:p>
          <a:p>
            <a:r>
              <a:rPr lang="en-US" dirty="0" smtClean="0"/>
              <a:t>You can double-check which version is running with the command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python –v</a:t>
            </a:r>
          </a:p>
          <a:p>
            <a:pPr lvl="1"/>
            <a:r>
              <a:rPr lang="en-US" dirty="0" smtClean="0"/>
              <a:t>It will print out a bunch of text, but near the bottom </a:t>
            </a:r>
            <a:r>
              <a:rPr lang="en-US" dirty="0"/>
              <a:t>you should see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3.3.2</a:t>
            </a:r>
            <a:r>
              <a:rPr lang="en-US" dirty="0" smtClean="0"/>
              <a:t>”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7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of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typing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-v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849563"/>
            <a:ext cx="77343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668753" y="4680284"/>
            <a:ext cx="4360445" cy="27432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8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more about expressions</a:t>
            </a:r>
          </a:p>
          <a:p>
            <a:r>
              <a:rPr lang="en-US" dirty="0" smtClean="0"/>
              <a:t>To learn Python’s operators</a:t>
            </a:r>
          </a:p>
          <a:p>
            <a:pPr lvl="1"/>
            <a:r>
              <a:rPr lang="en-US" dirty="0" smtClean="0"/>
              <a:t>Including mod and integer division</a:t>
            </a:r>
          </a:p>
          <a:p>
            <a:r>
              <a:rPr lang="en-US" dirty="0" smtClean="0"/>
              <a:t>To understand the order of operations</a:t>
            </a:r>
          </a:p>
          <a:p>
            <a:r>
              <a:rPr lang="en-US" dirty="0" smtClean="0"/>
              <a:t>To learn more about types</a:t>
            </a:r>
          </a:p>
          <a:p>
            <a:pPr lvl="1"/>
            <a:r>
              <a:rPr lang="en-US" dirty="0" smtClean="0"/>
              <a:t>How to cast to a type</a:t>
            </a:r>
          </a:p>
          <a:p>
            <a:r>
              <a:rPr lang="en-US" dirty="0" smtClean="0"/>
              <a:t>To understand the use of constants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0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Lab 2 is happening this week!</a:t>
            </a:r>
          </a:p>
          <a:p>
            <a:pPr lvl="1"/>
            <a:r>
              <a:rPr lang="en-US" dirty="0" smtClean="0"/>
              <a:t>Attend your assigned section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Homework 2 will be out Wednesday night</a:t>
            </a:r>
          </a:p>
          <a:p>
            <a:pPr lvl="1"/>
            <a:r>
              <a:rPr lang="en-US" dirty="0" smtClean="0"/>
              <a:t>Due by Wednesday (Sep 21st) at 8:59:59 PM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Both of these assignments are on Blackboard</a:t>
            </a:r>
          </a:p>
          <a:p>
            <a:pPr lvl="1"/>
            <a:r>
              <a:rPr lang="en-US" dirty="0" smtClean="0"/>
              <a:t>Complete Academic Integrity Quiz to see HW2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52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Expressions are code that produces or calculates new data and data values</a:t>
            </a:r>
          </a:p>
          <a:p>
            <a:pPr lvl="3"/>
            <a:endParaRPr lang="en-US" dirty="0"/>
          </a:p>
          <a:p>
            <a:r>
              <a:rPr lang="en-US" dirty="0" smtClean="0"/>
              <a:t>Allow us to program interesting things</a:t>
            </a:r>
          </a:p>
          <a:p>
            <a:pPr lvl="3"/>
            <a:endParaRPr lang="en-US" dirty="0"/>
          </a:p>
          <a:p>
            <a:r>
              <a:rPr lang="en-US" dirty="0" smtClean="0"/>
              <a:t>Always on the </a:t>
            </a:r>
            <a:r>
              <a:rPr lang="en-US" b="1" dirty="0" smtClean="0"/>
              <a:t>right hand side </a:t>
            </a:r>
            <a:r>
              <a:rPr lang="en-US" dirty="0" smtClean="0"/>
              <a:t>of the assignment operator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84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10074" cy="4156799"/>
          </a:xfrm>
        </p:spPr>
        <p:txBody>
          <a:bodyPr/>
          <a:lstStyle/>
          <a:p>
            <a:r>
              <a:rPr lang="en-US" dirty="0" smtClean="0"/>
              <a:t>Which of the following examples are correct?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500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numStudents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numStudents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500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numCookies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cookiePrice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mpg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miles_driven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gallons_used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"Hello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!" = message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_CMSC201_doge_ = "Very learning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 * hours = days * 24 * 60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79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5786" y="2434891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86" y="2941434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86" y="3447977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86" y="3954520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786" y="4461063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86" y="4967606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400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786" y="5474148"/>
            <a:ext cx="1034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10074" cy="4156799"/>
          </a:xfrm>
        </p:spPr>
        <p:txBody>
          <a:bodyPr/>
          <a:lstStyle/>
          <a:p>
            <a:r>
              <a:rPr lang="en-US" dirty="0" smtClean="0"/>
              <a:t>Which of the following examples are correct?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500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numStudents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numStudents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500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numCookies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cookiePrice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mpg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miles_driven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gallons_used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"Hello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!" = message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_CMSC201_doge_ = "Very learning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 * hours = days * 24 * 60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72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Python’s Operators</a:t>
            </a:r>
          </a:p>
        </p:txBody>
      </p:sp>
    </p:spTree>
    <p:extLst>
      <p:ext uri="{BB962C8B-B14F-4D97-AF65-F5344CB8AC3E}">
        <p14:creationId xmlns:p14="http://schemas.microsoft.com/office/powerpoint/2010/main" val="7051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 </a:t>
            </a:r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90547" cy="4156799"/>
          </a:xfrm>
        </p:spPr>
        <p:txBody>
          <a:bodyPr/>
          <a:lstStyle/>
          <a:p>
            <a:r>
              <a:rPr lang="en-US" b="1" i="1" dirty="0"/>
              <a:t>Operators</a:t>
            </a:r>
            <a:r>
              <a:rPr lang="en-US" dirty="0"/>
              <a:t> are the constructs which can manipulate </a:t>
            </a:r>
            <a:r>
              <a:rPr lang="en-US" dirty="0" smtClean="0"/>
              <a:t>and evaluate our data</a:t>
            </a:r>
          </a:p>
          <a:p>
            <a:endParaRPr lang="en-US" dirty="0"/>
          </a:p>
          <a:p>
            <a:r>
              <a:rPr lang="en-US" dirty="0"/>
              <a:t>Consider the </a:t>
            </a:r>
            <a:r>
              <a:rPr lang="en-US" dirty="0" smtClean="0"/>
              <a:t>expression: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4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340774" y="5125288"/>
            <a:ext cx="1275348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operator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>
            <a:endCxn id="12" idx="0"/>
          </p:cNvCxnSpPr>
          <p:nvPr/>
        </p:nvCxnSpPr>
        <p:spPr>
          <a:xfrm>
            <a:off x="3573379" y="4702805"/>
            <a:ext cx="405069" cy="42248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11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2272</TotalTime>
  <Words>1592</Words>
  <Application>Microsoft Office PowerPoint</Application>
  <PresentationFormat>On-screen Show (4:3)</PresentationFormat>
  <Paragraphs>414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CMSC201  Computer Science I for Majors  Lecture 04 – Expressions</vt:lpstr>
      <vt:lpstr>Last Class We Covered</vt:lpstr>
      <vt:lpstr>Any Questions from Last Time?</vt:lpstr>
      <vt:lpstr>Today’s Objectives</vt:lpstr>
      <vt:lpstr>Expressions</vt:lpstr>
      <vt:lpstr>Pop Quiz!</vt:lpstr>
      <vt:lpstr>Pop Quiz!</vt:lpstr>
      <vt:lpstr>Python’s Operators</vt:lpstr>
      <vt:lpstr>Python Basic Operators</vt:lpstr>
      <vt:lpstr>Types of Operators in Python</vt:lpstr>
      <vt:lpstr>Operators – Addition &amp; Subtraction</vt:lpstr>
      <vt:lpstr>Operators – Multiplication &amp; Division</vt:lpstr>
      <vt:lpstr>Operators – Integer Division</vt:lpstr>
      <vt:lpstr>Examples: Integer Division</vt:lpstr>
      <vt:lpstr>Operators – Mod</vt:lpstr>
      <vt:lpstr>Examples: Mod</vt:lpstr>
      <vt:lpstr>Modulo Answers</vt:lpstr>
      <vt:lpstr>Operators – Exponentiation</vt:lpstr>
      <vt:lpstr>Operators in Python</vt:lpstr>
      <vt:lpstr>Order of Operations</vt:lpstr>
      <vt:lpstr>Types in Python</vt:lpstr>
      <vt:lpstr>Variable Types</vt:lpstr>
      <vt:lpstr>Finding a Variable’s Type</vt:lpstr>
      <vt:lpstr>Quick Note: Python Interpreter</vt:lpstr>
      <vt:lpstr>Division: Floats and Integers</vt:lpstr>
      <vt:lpstr>Division Examples</vt:lpstr>
      <vt:lpstr>Floating Point Errors</vt:lpstr>
      <vt:lpstr>Casting to a Type</vt:lpstr>
      <vt:lpstr>Casting to a Type: Assignment</vt:lpstr>
      <vt:lpstr>Casting to a Type: Assignment</vt:lpstr>
      <vt:lpstr>Constants</vt:lpstr>
      <vt:lpstr>What are Constants?</vt:lpstr>
      <vt:lpstr>Using Constants</vt:lpstr>
      <vt:lpstr>“Magic” Numbers</vt:lpstr>
      <vt:lpstr>“Magic” Numbers Example</vt:lpstr>
      <vt:lpstr>“Magic” Everything</vt:lpstr>
      <vt:lpstr>Are Constants Really Constant?</vt:lpstr>
      <vt:lpstr>Quick Note: Version of Python</vt:lpstr>
      <vt:lpstr>Version of Python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71</cp:revision>
  <dcterms:created xsi:type="dcterms:W3CDTF">2014-05-05T14:25:42Z</dcterms:created>
  <dcterms:modified xsi:type="dcterms:W3CDTF">2016-09-15T15:22:54Z</dcterms:modified>
</cp:coreProperties>
</file>